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8"/>
  </p:notesMasterIdLst>
  <p:sldIdLst>
    <p:sldId id="256" r:id="rId2"/>
    <p:sldId id="257" r:id="rId3"/>
    <p:sldId id="258" r:id="rId4"/>
    <p:sldId id="261" r:id="rId5"/>
    <p:sldId id="272" r:id="rId6"/>
    <p:sldId id="30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DD6CC-B821-4CD2-9304-41064A29FAA6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E285F-3E50-4541-96A0-DDB8CBF21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E0B2-D5FD-4318-9DB4-05073C83DE44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84403EC-C624-4861-8E33-56B51CDA7A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E0B2-D5FD-4318-9DB4-05073C83DE44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03EC-C624-4861-8E33-56B51CDA7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E0B2-D5FD-4318-9DB4-05073C83DE44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03EC-C624-4861-8E33-56B51CDA7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E0B2-D5FD-4318-9DB4-05073C83DE44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03EC-C624-4861-8E33-56B51CDA7A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E0B2-D5FD-4318-9DB4-05073C83DE44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84403EC-C624-4861-8E33-56B51CDA7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E0B2-D5FD-4318-9DB4-05073C83DE44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03EC-C624-4861-8E33-56B51CDA7A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E0B2-D5FD-4318-9DB4-05073C83DE44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03EC-C624-4861-8E33-56B51CDA7A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E0B2-D5FD-4318-9DB4-05073C83DE44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03EC-C624-4861-8E33-56B51CDA7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E0B2-D5FD-4318-9DB4-05073C83DE44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03EC-C624-4861-8E33-56B51CDA7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E0B2-D5FD-4318-9DB4-05073C83DE44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03EC-C624-4861-8E33-56B51CDA7A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E0B2-D5FD-4318-9DB4-05073C83DE44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84403EC-C624-4861-8E33-56B51CDA7A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2B4E0B2-D5FD-4318-9DB4-05073C83DE44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84403EC-C624-4861-8E33-56B51CDA7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73721788_57929344_light_texture_by_Insan_Sto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857288" y="1571612"/>
            <a:ext cx="9086142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9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Література </a:t>
            </a:r>
          </a:p>
          <a:p>
            <a:pPr algn="ctr"/>
            <a:r>
              <a:rPr lang="uk-UA" sz="9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                 Франції </a:t>
            </a:r>
            <a:endParaRPr lang="ru-RU" sz="9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3394-grey-blur-1680x1050-abstract-wallpap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88422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42844" y="428604"/>
            <a:ext cx="5072098" cy="63094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400" dirty="0" smtClean="0">
                <a:latin typeface="Monotype Corsiva" pitchFamily="66" charset="0"/>
              </a:rPr>
              <a:t>Мета курсу – надати студентам цілісне уявлення про літературу  Франції в контексті тієї чи іншої історичної епохи, ознайомити їх з основними літературними процесами, виділити основні особливості творчого спадку найвидатніших письменників доби. Студент має побачити зв’язок між історичними подіями та літературними течіями і в той же час зрозуміти своєрідність літературних постатей: віднесення письменника до певного літературного напряму має досить умовний характер, і найвидатніші письменники не підлягають жорсткій класифікації. </a:t>
            </a:r>
            <a:endParaRPr lang="ru-RU" sz="2400" dirty="0" smtClean="0">
              <a:latin typeface="Monotype Corsiva" pitchFamily="66" charset="0"/>
            </a:endParaRPr>
          </a:p>
          <a:p>
            <a:pPr algn="ctr"/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214290"/>
            <a:ext cx="3857620" cy="4948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143636" y="5214950"/>
            <a:ext cx="25983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latin typeface="Monotype Corsiva" pitchFamily="66" charset="0"/>
              </a:rPr>
              <a:t>H.de Balzac 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784" y="0"/>
            <a:ext cx="9155784" cy="6858000"/>
          </a:xfrm>
          <a:prstGeom prst="rect">
            <a:avLst/>
          </a:prstGeom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285728"/>
            <a:ext cx="457203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" algn="l"/>
              </a:tabLst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Тематика занять: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62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історичні особливості виникнення та формування літератури Франції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62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героїчний епос Франції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62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французька література Середньовіччя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62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французька література епохи Відродження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62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французька література великої епохи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Класицизма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(ХVIІ с.)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62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французька література доби Просвітництва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62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загальна характеристика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предромантизму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та романтизму у французькій літературі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62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епоха романтизму у французькій літературі ХІХ століття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62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реалістичний роман у французькій літературі ХІХ століття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62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натуралізм та символізм у французькій літературі ХІХ століття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62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французька література на межі ХІХ-ХХ століть,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міжвоєного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післявоєного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періодів ХХ століття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622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французька література середини та кінця ХХ століття. 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8" name="Рисунок 7" descr="img-2-small5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7" y="1000108"/>
            <a:ext cx="4786313" cy="4489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857752" y="5429264"/>
            <a:ext cx="3857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latin typeface="Monotype Corsiva" pitchFamily="66" charset="0"/>
              </a:rPr>
              <a:t>E.Zola </a:t>
            </a:r>
            <a:r>
              <a:rPr lang="fr-FR" dirty="0" smtClean="0">
                <a:latin typeface="Monotype Corsiva" pitchFamily="66" charset="0"/>
              </a:rPr>
              <a:t>et  </a:t>
            </a:r>
            <a:r>
              <a:rPr lang="fr-FR" i="1" dirty="0" smtClean="0">
                <a:latin typeface="Monotype Corsiva" pitchFamily="66" charset="0"/>
              </a:rPr>
              <a:t>les Rougon-Macquart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5784" cy="6858000"/>
          </a:xfrm>
          <a:prstGeom prst="rect">
            <a:avLst/>
          </a:prstGeom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42844" y="785794"/>
            <a:ext cx="378621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" algn="l"/>
              </a:tabLst>
            </a:pP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Перелік знань та умінь студентів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 результаті вивчення курсу літератури Франції у студентів мають сформуватися наступні знання та уміння: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6225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знання літератури Франції в контексті тієї чи іншої історичної епохи;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6225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знання основних літературних процесів;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6225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основні особливості творчого спадку найвидатніших письменників доби;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6225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аналізувати творчість французьких письменників;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6225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аналізувати сюжет та композицію літературного твору;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6225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дати характеристику персонажів;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6225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визначити стилістичні особливості твору.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8" name="Рисунок 7" descr="3402440-Le_Cid_performed_in_Paris_1637-Burg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42852"/>
            <a:ext cx="4114714" cy="5846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6215074" y="5857892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628" y="5857892"/>
            <a:ext cx="3753787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fr-FR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Pierre Corneille, son </a:t>
            </a:r>
            <a:r>
              <a:rPr lang="fr-FR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oeuvre </a:t>
            </a:r>
            <a:r>
              <a:rPr lang="fr-FR" sz="1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Cid</a:t>
            </a:r>
            <a:endParaRPr lang="ru-RU" sz="5400" dirty="0" smtClean="0"/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917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4282" y="142852"/>
            <a:ext cx="4572000" cy="70480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fr-FR" b="1" dirty="0" smtClean="0">
                <a:latin typeface="Monotype Corsiva" pitchFamily="66" charset="0"/>
              </a:rPr>
              <a:t>Liberté</a:t>
            </a:r>
          </a:p>
          <a:p>
            <a:r>
              <a:rPr lang="fr-FR" sz="1400" dirty="0" smtClean="0">
                <a:latin typeface="Monotype Corsiva" pitchFamily="66" charset="0"/>
              </a:rPr>
              <a:t>Sur mes cahiers d’écolier</a:t>
            </a:r>
            <a:br>
              <a:rPr lang="fr-FR" sz="1400" dirty="0" smtClean="0">
                <a:latin typeface="Monotype Corsiva" pitchFamily="66" charset="0"/>
              </a:rPr>
            </a:br>
            <a:r>
              <a:rPr lang="fr-FR" sz="1400" dirty="0" smtClean="0">
                <a:latin typeface="Monotype Corsiva" pitchFamily="66" charset="0"/>
              </a:rPr>
              <a:t>Sur mon pupitre et les arbres</a:t>
            </a:r>
            <a:br>
              <a:rPr lang="fr-FR" sz="1400" dirty="0" smtClean="0">
                <a:latin typeface="Monotype Corsiva" pitchFamily="66" charset="0"/>
              </a:rPr>
            </a:br>
            <a:r>
              <a:rPr lang="fr-FR" sz="1400" dirty="0" smtClean="0">
                <a:latin typeface="Monotype Corsiva" pitchFamily="66" charset="0"/>
              </a:rPr>
              <a:t>Sur le sable sur la neige</a:t>
            </a:r>
            <a:br>
              <a:rPr lang="fr-FR" sz="1400" dirty="0" smtClean="0">
                <a:latin typeface="Monotype Corsiva" pitchFamily="66" charset="0"/>
              </a:rPr>
            </a:br>
            <a:r>
              <a:rPr lang="fr-FR" sz="1400" dirty="0" smtClean="0">
                <a:latin typeface="Monotype Corsiva" pitchFamily="66" charset="0"/>
              </a:rPr>
              <a:t>J’écris ton </a:t>
            </a:r>
            <a:r>
              <a:rPr lang="fr-FR" sz="1400" dirty="0" smtClean="0">
                <a:latin typeface="Monotype Corsiva" pitchFamily="66" charset="0"/>
              </a:rPr>
              <a:t>nom</a:t>
            </a:r>
            <a:endParaRPr lang="ru-RU" sz="1400" dirty="0" smtClean="0">
              <a:latin typeface="Monotype Corsiva" pitchFamily="66" charset="0"/>
            </a:endParaRPr>
          </a:p>
          <a:p>
            <a:endParaRPr lang="fr-FR" sz="1400" dirty="0" smtClean="0">
              <a:latin typeface="Monotype Corsiva" pitchFamily="66" charset="0"/>
            </a:endParaRPr>
          </a:p>
          <a:p>
            <a:r>
              <a:rPr lang="ru-RU" sz="1400" dirty="0" smtClean="0">
                <a:latin typeface="Monotype Corsiva" pitchFamily="66" charset="0"/>
              </a:rPr>
              <a:t> </a:t>
            </a:r>
            <a:r>
              <a:rPr lang="fr-FR" sz="1400" dirty="0" smtClean="0">
                <a:latin typeface="Monotype Corsiva" pitchFamily="66" charset="0"/>
              </a:rPr>
              <a:t>Sur </a:t>
            </a:r>
            <a:r>
              <a:rPr lang="fr-FR" sz="1400" dirty="0" smtClean="0">
                <a:latin typeface="Monotype Corsiva" pitchFamily="66" charset="0"/>
              </a:rPr>
              <a:t>toutes les pages lues</a:t>
            </a:r>
            <a:br>
              <a:rPr lang="fr-FR" sz="1400" dirty="0" smtClean="0">
                <a:latin typeface="Monotype Corsiva" pitchFamily="66" charset="0"/>
              </a:rPr>
            </a:br>
            <a:r>
              <a:rPr lang="fr-FR" sz="1400" dirty="0" smtClean="0">
                <a:latin typeface="Monotype Corsiva" pitchFamily="66" charset="0"/>
              </a:rPr>
              <a:t>Sur toutes les pages blanches</a:t>
            </a:r>
            <a:br>
              <a:rPr lang="fr-FR" sz="1400" dirty="0" smtClean="0">
                <a:latin typeface="Monotype Corsiva" pitchFamily="66" charset="0"/>
              </a:rPr>
            </a:br>
            <a:r>
              <a:rPr lang="fr-FR" sz="1400" dirty="0" smtClean="0">
                <a:latin typeface="Monotype Corsiva" pitchFamily="66" charset="0"/>
              </a:rPr>
              <a:t>Pierre sang papier ou cendre</a:t>
            </a:r>
            <a:br>
              <a:rPr lang="fr-FR" sz="1400" dirty="0" smtClean="0">
                <a:latin typeface="Monotype Corsiva" pitchFamily="66" charset="0"/>
              </a:rPr>
            </a:br>
            <a:r>
              <a:rPr lang="fr-FR" sz="1400" dirty="0" smtClean="0">
                <a:latin typeface="Monotype Corsiva" pitchFamily="66" charset="0"/>
              </a:rPr>
              <a:t>J’écris ton </a:t>
            </a:r>
            <a:r>
              <a:rPr lang="fr-FR" sz="1400" dirty="0" smtClean="0">
                <a:latin typeface="Monotype Corsiva" pitchFamily="66" charset="0"/>
              </a:rPr>
              <a:t>nom</a:t>
            </a:r>
            <a:endParaRPr lang="ru-RU" sz="1400" dirty="0" smtClean="0">
              <a:latin typeface="Monotype Corsiva" pitchFamily="66" charset="0"/>
            </a:endParaRPr>
          </a:p>
          <a:p>
            <a:endParaRPr lang="ru-RU" sz="1400" dirty="0" smtClean="0">
              <a:latin typeface="Monotype Corsiva" pitchFamily="66" charset="0"/>
            </a:endParaRPr>
          </a:p>
          <a:p>
            <a:r>
              <a:rPr lang="fr-FR" sz="1400" dirty="0" smtClean="0">
                <a:latin typeface="Monotype Corsiva" pitchFamily="66" charset="0"/>
              </a:rPr>
              <a:t>Sur les images dorées</a:t>
            </a:r>
            <a:br>
              <a:rPr lang="fr-FR" sz="1400" dirty="0" smtClean="0">
                <a:latin typeface="Monotype Corsiva" pitchFamily="66" charset="0"/>
              </a:rPr>
            </a:br>
            <a:r>
              <a:rPr lang="fr-FR" sz="1400" dirty="0" smtClean="0">
                <a:latin typeface="Monotype Corsiva" pitchFamily="66" charset="0"/>
              </a:rPr>
              <a:t>Sur les armes des guerriers</a:t>
            </a:r>
            <a:br>
              <a:rPr lang="fr-FR" sz="1400" dirty="0" smtClean="0">
                <a:latin typeface="Monotype Corsiva" pitchFamily="66" charset="0"/>
              </a:rPr>
            </a:br>
            <a:r>
              <a:rPr lang="fr-FR" sz="1400" dirty="0" smtClean="0">
                <a:latin typeface="Monotype Corsiva" pitchFamily="66" charset="0"/>
              </a:rPr>
              <a:t>Sur la couronne des rois</a:t>
            </a:r>
            <a:br>
              <a:rPr lang="fr-FR" sz="1400" dirty="0" smtClean="0">
                <a:latin typeface="Monotype Corsiva" pitchFamily="66" charset="0"/>
              </a:rPr>
            </a:br>
            <a:r>
              <a:rPr lang="fr-FR" sz="1400" dirty="0" smtClean="0">
                <a:latin typeface="Monotype Corsiva" pitchFamily="66" charset="0"/>
              </a:rPr>
              <a:t>J’écris ton </a:t>
            </a:r>
            <a:r>
              <a:rPr lang="fr-FR" sz="1400" dirty="0" smtClean="0">
                <a:latin typeface="Monotype Corsiva" pitchFamily="66" charset="0"/>
              </a:rPr>
              <a:t>nom</a:t>
            </a:r>
            <a:endParaRPr lang="ru-RU" sz="1400" dirty="0" smtClean="0">
              <a:latin typeface="Monotype Corsiva" pitchFamily="66" charset="0"/>
            </a:endParaRPr>
          </a:p>
          <a:p>
            <a:endParaRPr lang="fr-FR" sz="1400" dirty="0" smtClean="0">
              <a:latin typeface="Monotype Corsiva" pitchFamily="66" charset="0"/>
            </a:endParaRPr>
          </a:p>
          <a:p>
            <a:r>
              <a:rPr lang="fr-FR" sz="1400" dirty="0" smtClean="0">
                <a:latin typeface="Monotype Corsiva" pitchFamily="66" charset="0"/>
              </a:rPr>
              <a:t>Sur la jungle et le désert</a:t>
            </a:r>
            <a:br>
              <a:rPr lang="fr-FR" sz="1400" dirty="0" smtClean="0">
                <a:latin typeface="Monotype Corsiva" pitchFamily="66" charset="0"/>
              </a:rPr>
            </a:br>
            <a:r>
              <a:rPr lang="fr-FR" sz="1400" dirty="0" smtClean="0">
                <a:latin typeface="Monotype Corsiva" pitchFamily="66" charset="0"/>
              </a:rPr>
              <a:t>Sur les nids sur les genêts</a:t>
            </a:r>
            <a:br>
              <a:rPr lang="fr-FR" sz="1400" dirty="0" smtClean="0">
                <a:latin typeface="Monotype Corsiva" pitchFamily="66" charset="0"/>
              </a:rPr>
            </a:br>
            <a:r>
              <a:rPr lang="fr-FR" sz="1400" dirty="0" smtClean="0">
                <a:latin typeface="Monotype Corsiva" pitchFamily="66" charset="0"/>
              </a:rPr>
              <a:t>Sur l’écho de mon enfance</a:t>
            </a:r>
            <a:br>
              <a:rPr lang="fr-FR" sz="1400" dirty="0" smtClean="0">
                <a:latin typeface="Monotype Corsiva" pitchFamily="66" charset="0"/>
              </a:rPr>
            </a:br>
            <a:r>
              <a:rPr lang="fr-FR" sz="1400" dirty="0" smtClean="0">
                <a:latin typeface="Monotype Corsiva" pitchFamily="66" charset="0"/>
              </a:rPr>
              <a:t>J’écris ton </a:t>
            </a:r>
            <a:r>
              <a:rPr lang="fr-FR" sz="1400" dirty="0" smtClean="0">
                <a:latin typeface="Monotype Corsiva" pitchFamily="66" charset="0"/>
              </a:rPr>
              <a:t>nom</a:t>
            </a:r>
            <a:endParaRPr lang="ru-RU" sz="1400" dirty="0" smtClean="0">
              <a:latin typeface="Monotype Corsiva" pitchFamily="66" charset="0"/>
            </a:endParaRPr>
          </a:p>
          <a:p>
            <a:endParaRPr lang="ru-RU" sz="1400" dirty="0" smtClean="0">
              <a:latin typeface="Monotype Corsiva" pitchFamily="66" charset="0"/>
            </a:endParaRPr>
          </a:p>
          <a:p>
            <a:r>
              <a:rPr lang="fr-FR" sz="1400" dirty="0" smtClean="0">
                <a:latin typeface="Monotype Corsiva" pitchFamily="66" charset="0"/>
              </a:rPr>
              <a:t>Sur </a:t>
            </a:r>
            <a:r>
              <a:rPr lang="fr-FR" sz="1400" dirty="0" smtClean="0">
                <a:latin typeface="Monotype Corsiva" pitchFamily="66" charset="0"/>
              </a:rPr>
              <a:t>les formes scintillantes</a:t>
            </a:r>
            <a:br>
              <a:rPr lang="fr-FR" sz="1400" dirty="0" smtClean="0">
                <a:latin typeface="Monotype Corsiva" pitchFamily="66" charset="0"/>
              </a:rPr>
            </a:br>
            <a:r>
              <a:rPr lang="fr-FR" sz="1400" dirty="0" smtClean="0">
                <a:latin typeface="Monotype Corsiva" pitchFamily="66" charset="0"/>
              </a:rPr>
              <a:t>Sur les cloches des couleurs</a:t>
            </a:r>
            <a:br>
              <a:rPr lang="fr-FR" sz="1400" dirty="0" smtClean="0">
                <a:latin typeface="Monotype Corsiva" pitchFamily="66" charset="0"/>
              </a:rPr>
            </a:br>
            <a:r>
              <a:rPr lang="fr-FR" sz="1400" dirty="0" smtClean="0">
                <a:latin typeface="Monotype Corsiva" pitchFamily="66" charset="0"/>
              </a:rPr>
              <a:t>Sur la vérité physique</a:t>
            </a:r>
            <a:br>
              <a:rPr lang="fr-FR" sz="1400" dirty="0" smtClean="0">
                <a:latin typeface="Monotype Corsiva" pitchFamily="66" charset="0"/>
              </a:rPr>
            </a:br>
            <a:r>
              <a:rPr lang="fr-FR" sz="1400" dirty="0" smtClean="0">
                <a:latin typeface="Monotype Corsiva" pitchFamily="66" charset="0"/>
              </a:rPr>
              <a:t>J’écris ton </a:t>
            </a:r>
            <a:r>
              <a:rPr lang="fr-FR" sz="1400" dirty="0" smtClean="0">
                <a:latin typeface="Monotype Corsiva" pitchFamily="66" charset="0"/>
              </a:rPr>
              <a:t>nom</a:t>
            </a:r>
            <a:endParaRPr lang="ru-RU" sz="1400" dirty="0" smtClean="0">
              <a:latin typeface="Monotype Corsiva" pitchFamily="66" charset="0"/>
            </a:endParaRPr>
          </a:p>
          <a:p>
            <a:endParaRPr lang="fr-FR" sz="1400" dirty="0" smtClean="0">
              <a:latin typeface="Monotype Corsiva" pitchFamily="66" charset="0"/>
            </a:endParaRPr>
          </a:p>
          <a:p>
            <a:r>
              <a:rPr lang="fr-FR" sz="1400" dirty="0" smtClean="0">
                <a:latin typeface="Monotype Corsiva" pitchFamily="66" charset="0"/>
              </a:rPr>
              <a:t>Sur les sentiers éveillés</a:t>
            </a:r>
            <a:br>
              <a:rPr lang="fr-FR" sz="1400" dirty="0" smtClean="0">
                <a:latin typeface="Monotype Corsiva" pitchFamily="66" charset="0"/>
              </a:rPr>
            </a:br>
            <a:r>
              <a:rPr lang="fr-FR" sz="1400" dirty="0" smtClean="0">
                <a:latin typeface="Monotype Corsiva" pitchFamily="66" charset="0"/>
              </a:rPr>
              <a:t>Sur les routes déployées</a:t>
            </a:r>
            <a:br>
              <a:rPr lang="fr-FR" sz="1400" dirty="0" smtClean="0">
                <a:latin typeface="Monotype Corsiva" pitchFamily="66" charset="0"/>
              </a:rPr>
            </a:br>
            <a:r>
              <a:rPr lang="fr-FR" sz="1400" dirty="0" smtClean="0">
                <a:latin typeface="Monotype Corsiva" pitchFamily="66" charset="0"/>
              </a:rPr>
              <a:t>Sur les places qui débordent</a:t>
            </a:r>
            <a:br>
              <a:rPr lang="fr-FR" sz="1400" dirty="0" smtClean="0">
                <a:latin typeface="Monotype Corsiva" pitchFamily="66" charset="0"/>
              </a:rPr>
            </a:br>
            <a:r>
              <a:rPr lang="fr-FR" sz="1400" dirty="0" smtClean="0">
                <a:latin typeface="Monotype Corsiva" pitchFamily="66" charset="0"/>
              </a:rPr>
              <a:t>J’écris ton </a:t>
            </a:r>
            <a:r>
              <a:rPr lang="fr-FR" sz="1400" dirty="0" smtClean="0">
                <a:latin typeface="Monotype Corsiva" pitchFamily="66" charset="0"/>
              </a:rPr>
              <a:t>nom</a:t>
            </a:r>
            <a:r>
              <a:rPr lang="ru-RU" sz="1400" dirty="0" smtClean="0">
                <a:latin typeface="Monotype Corsiva" pitchFamily="66" charset="0"/>
              </a:rPr>
              <a:t>…</a:t>
            </a:r>
            <a:endParaRPr lang="fr-FR" sz="1400" dirty="0" smtClean="0">
              <a:latin typeface="Monotype Corsiva" pitchFamily="66" charset="0"/>
            </a:endParaRPr>
          </a:p>
          <a:p>
            <a:endParaRPr lang="fr-FR" sz="1400" dirty="0" smtClean="0"/>
          </a:p>
          <a:p>
            <a:endParaRPr lang="fr-FR" sz="1400" dirty="0"/>
          </a:p>
        </p:txBody>
      </p:sp>
      <p:pic>
        <p:nvPicPr>
          <p:cNvPr id="10" name="Рисунок 9" descr="loadim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922" y="785794"/>
            <a:ext cx="6025078" cy="4786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11783" y="0"/>
            <a:ext cx="9155784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46015" y="2967335"/>
            <a:ext cx="86519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Merci pour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votre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attention!!!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453</TotalTime>
  <Words>247</Words>
  <Application>Microsoft Office PowerPoint</Application>
  <PresentationFormat>Экран (4:3)</PresentationFormat>
  <Paragraphs>41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Справедливость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Елена</cp:lastModifiedBy>
  <cp:revision>50</cp:revision>
  <dcterms:created xsi:type="dcterms:W3CDTF">2018-10-16T16:57:56Z</dcterms:created>
  <dcterms:modified xsi:type="dcterms:W3CDTF">2020-05-29T12:20:31Z</dcterms:modified>
</cp:coreProperties>
</file>